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Ubuntu"/>
      <p:regular r:id="rId31"/>
      <p:bold r:id="rId32"/>
      <p:italic r:id="rId33"/>
      <p:boldItalic r:id="rId34"/>
    </p:embeddedFont>
    <p:embeddedFont>
      <p:font typeface="Shadows Into Light"/>
      <p:regular r:id="rId3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Ubuntu-italic.fntdata"/><Relationship Id="rId10" Type="http://schemas.openxmlformats.org/officeDocument/2006/relationships/slide" Target="slides/slide5.xml"/><Relationship Id="rId32" Type="http://schemas.openxmlformats.org/officeDocument/2006/relationships/font" Target="fonts/Ubuntu-bold.fntdata"/><Relationship Id="rId13" Type="http://schemas.openxmlformats.org/officeDocument/2006/relationships/slide" Target="slides/slide8.xml"/><Relationship Id="rId35" Type="http://schemas.openxmlformats.org/officeDocument/2006/relationships/font" Target="fonts/ShadowsIntoLight-regular.fntdata"/><Relationship Id="rId12" Type="http://schemas.openxmlformats.org/officeDocument/2006/relationships/slide" Target="slides/slide7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interviewed extreme users who have varied relationship w/ focus and attention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12779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NEEDFINDING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3215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B7B7B7"/>
                </a:solidFill>
                <a:latin typeface="Ubuntu"/>
                <a:ea typeface="Ubuntu"/>
                <a:cs typeface="Ubuntu"/>
                <a:sym typeface="Ubuntu"/>
              </a:rPr>
              <a:t>Jocelyn Hickcox, Daniel Melendez, Ashley Mills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326575"/>
            <a:ext cx="3999899" cy="3318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SAY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“I’ll never be able to keep track of time”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“My third grade teacher was the key to my success”</a:t>
            </a: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EMPATHY MAP: ADHD</a:t>
            </a:r>
          </a:p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4832400" y="1326475"/>
            <a:ext cx="3999899" cy="3318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THINK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This is just who I am- there’s nothing I can do about it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 just needed someone to believe in me and support 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EMPATHY MAP: ADHD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318675"/>
            <a:ext cx="3999899" cy="325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DO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Drawn to the most immediately interesting and satisfying thing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Behave too impulsively for most environments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x="4832400" y="1318675"/>
            <a:ext cx="3999899" cy="325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FEEL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 do what’s exciting- and I’m just being myself!</a:t>
            </a:r>
          </a:p>
          <a:p>
            <a:pPr indent="-228600" lvl="0" marL="45720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 am inadequate and can’t do anything right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36" y="369774"/>
            <a:ext cx="4952925" cy="44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We met Kristen, an elementary school teacher who struggles to manage her focus due to OCD.</a:t>
            </a: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We found it interesting that hyperfocus worked against her ability focus, rather than amplify it.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Her OCD created a forgetfulness she was very insecure and anxious about.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310775"/>
            <a:ext cx="3999899" cy="333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SAY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“I’m constantly paranoid I’ll forget something”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“I feel like an impostor"</a:t>
            </a:r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EMPATHY MAP: OCD</a:t>
            </a:r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832400" y="1310575"/>
            <a:ext cx="3999899" cy="333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THINK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 can’t trust myself to remember everything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Need to put on an act to look normal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EMPATHY MAP: OCD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279175"/>
            <a:ext cx="3999899" cy="328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DO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Intrusive reminders for everything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Once she starts something, she has to finish it</a:t>
            </a:r>
          </a:p>
          <a:p>
            <a:pPr indent="-228600" lvl="0" marL="45720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Socializes a lot</a:t>
            </a:r>
          </a:p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4832400" y="1279175"/>
            <a:ext cx="3999899" cy="328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FEEL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Scared of messing up and being a let-down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Anxious</a:t>
            </a:r>
          </a:p>
          <a:p>
            <a:pPr indent="-228600" lvl="0" marL="45720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Want to get out of my own head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0150"/>
            <a:ext cx="9144001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We met Spencer, a Stanford student heavily involved in Autism Speaks and whose 17 year old brother is autistic.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We found it interesting that he preferred speaking to his brother with encouragement rather than with command to help him create his own language.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EMPATHY MAP: AUTISM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86100" y="1374000"/>
            <a:ext cx="4467599" cy="3271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THINK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 know what I like. Conversation isn’t important to me, but I know that I have to say something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We need to mediate Tyler’s interactions and direct his focus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129975" y="1374000"/>
            <a:ext cx="4467599" cy="3271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SAY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Dismisses conversation with “Yes yes”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“Tyler what time is it?” “People time”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EMPATHY MAP: AUTISM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318675"/>
            <a:ext cx="3999899" cy="325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DO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Watches movies and listens to soundtracks over and over again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Distracted by tech around him to a severe degree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He can learn but not in all environments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2" type="body"/>
          </p:nvPr>
        </p:nvSpPr>
        <p:spPr>
          <a:xfrm>
            <a:off x="4832400" y="1318675"/>
            <a:ext cx="3999899" cy="325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FEEL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I’m comfortable with what’s familiar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I’m annoyed I have pay attention to things I don’t care about nor understand</a:t>
            </a:r>
          </a:p>
          <a:p>
            <a:pPr indent="-228600" lvl="0" marL="457200">
              <a:spcBef>
                <a:spcPts val="0"/>
              </a:spcBef>
              <a:buSzPct val="100000"/>
              <a:buFont typeface="Ubuntu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 want my parents to approve of me and be happy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950"/>
            <a:ext cx="9144000" cy="43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049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2089600" y="3577050"/>
            <a:ext cx="30000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INSIGHTS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INSIGHTS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Ubuntu"/>
              <a:buChar char="●"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This assignment helped us understand how hard it can be for people who struggle with focus on an extreme level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INSIGHTS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Ubuntu"/>
              <a:buChar char="●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This assignment helped us understand how hard it can be for people who struggle with focus on an extreme level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Ubuntu"/>
              <a:buChar char="●"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It was eye-opening to learn about the frustration, shame, and desire to do better but not knowing how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INSIGHTS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Ubuntu"/>
              <a:buChar char="●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This assignment helped us understand how hard it can be for people who struggle with focus on an extreme level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Ubuntu"/>
              <a:buChar char="●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It was eye-opening to learn about the frustration, shame, and desire to do better but not knowing how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Ubuntu"/>
              <a:buChar char="●"/>
            </a:pPr>
            <a:r>
              <a:rPr b="1" lang="en" sz="2000">
                <a:latin typeface="Ubuntu"/>
                <a:ea typeface="Ubuntu"/>
                <a:cs typeface="Ubuntu"/>
                <a:sym typeface="Ubuntu"/>
              </a:rPr>
              <a:t>It would be beneficial to create a system of support, reassurance, and self-reliance to build motivation and improve focus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SUMMARY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Moving forward, how might we…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lessen feelings of inadequacy and self-doubt surrounding focus?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provide resources and strategies that help improve focus over time?</a:t>
            </a:r>
          </a:p>
          <a:p>
            <a: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create a safe and supportive environment that embraces creativity and scattered thoughts?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5550"/>
            <a:ext cx="9144000" cy="432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type="title"/>
          </p:nvPr>
        </p:nvSpPr>
        <p:spPr>
          <a:xfrm>
            <a:off x="311700" y="44836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Next steps: defining a POV based on user needs and insights</a:t>
            </a:r>
          </a:p>
        </p:txBody>
      </p:sp>
      <p:sp>
        <p:nvSpPr>
          <p:cNvPr id="240" name="Shape 240"/>
          <p:cNvSpPr/>
          <p:nvPr/>
        </p:nvSpPr>
        <p:spPr>
          <a:xfrm rot="-2816966">
            <a:off x="4139864" y="3365232"/>
            <a:ext cx="492643" cy="80806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1847050" y="1447125"/>
            <a:ext cx="2358599" cy="2358599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950"/>
            <a:ext cx="9144000" cy="4321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title"/>
          </p:nvPr>
        </p:nvSpPr>
        <p:spPr>
          <a:xfrm>
            <a:off x="311700" y="425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Learning about the audience we are designing for</a:t>
            </a:r>
          </a:p>
        </p:txBody>
      </p:sp>
      <p:sp>
        <p:nvSpPr>
          <p:cNvPr id="63" name="Shape 63"/>
          <p:cNvSpPr/>
          <p:nvPr/>
        </p:nvSpPr>
        <p:spPr>
          <a:xfrm rot="1740022">
            <a:off x="496466" y="2597927"/>
            <a:ext cx="492558" cy="80824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82175" y="269350"/>
            <a:ext cx="2358599" cy="2358599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METHODOLOGY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000">
                <a:latin typeface="Shadows Into Light"/>
                <a:ea typeface="Shadows Into Light"/>
                <a:cs typeface="Shadows Into Light"/>
                <a:sym typeface="Shadows Into Light"/>
              </a:rPr>
              <a:t>EXPLORING IDEAS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3575525" y="2501200"/>
            <a:ext cx="13484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400"/>
              <a:t>FOCUS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923925" y="1755725"/>
            <a:ext cx="9851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FLOW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750475" y="3344700"/>
            <a:ext cx="16181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STRUGGLE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021000" y="2860800"/>
            <a:ext cx="11241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FAMILY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591950" y="4568875"/>
            <a:ext cx="20264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SOCIAL MEDIA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7085575" y="3558225"/>
            <a:ext cx="9851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ADHD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447950" y="563875"/>
            <a:ext cx="14702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MASTERY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5839575" y="865325"/>
            <a:ext cx="18155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AUTONOMY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853225" y="1806425"/>
            <a:ext cx="15287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PURPOSE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62975" y="2642575"/>
            <a:ext cx="12276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HEARTH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184350" y="3780900"/>
            <a:ext cx="1470299" cy="78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WORKING PARENTS</a:t>
            </a:r>
          </a:p>
        </p:txBody>
      </p:sp>
      <p:cxnSp>
        <p:nvCxnSpPr>
          <p:cNvPr id="82" name="Shape 82"/>
          <p:cNvCxnSpPr>
            <a:stCxn id="71" idx="1"/>
            <a:endCxn id="74" idx="3"/>
          </p:cNvCxnSpPr>
          <p:nvPr/>
        </p:nvCxnSpPr>
        <p:spPr>
          <a:xfrm flipH="1">
            <a:off x="3145025" y="2719300"/>
            <a:ext cx="430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3" name="Shape 83"/>
          <p:cNvCxnSpPr>
            <a:stCxn id="74" idx="2"/>
            <a:endCxn id="81" idx="0"/>
          </p:cNvCxnSpPr>
          <p:nvPr/>
        </p:nvCxnSpPr>
        <p:spPr>
          <a:xfrm flipH="1">
            <a:off x="1919450" y="3297000"/>
            <a:ext cx="663600" cy="48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" name="Shape 84"/>
          <p:cNvCxnSpPr>
            <a:stCxn id="74" idx="1"/>
            <a:endCxn id="80" idx="3"/>
          </p:cNvCxnSpPr>
          <p:nvPr/>
        </p:nvCxnSpPr>
        <p:spPr>
          <a:xfrm rot="10800000">
            <a:off x="1590500" y="2860800"/>
            <a:ext cx="430500" cy="21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" name="Shape 85"/>
          <p:cNvCxnSpPr>
            <a:stCxn id="71" idx="0"/>
          </p:cNvCxnSpPr>
          <p:nvPr/>
        </p:nvCxnSpPr>
        <p:spPr>
          <a:xfrm flipH="1" rot="10800000">
            <a:off x="4249774" y="2174800"/>
            <a:ext cx="985200" cy="32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6" name="Shape 86"/>
          <p:cNvCxnSpPr>
            <a:stCxn id="72" idx="0"/>
            <a:endCxn id="77" idx="2"/>
          </p:cNvCxnSpPr>
          <p:nvPr/>
        </p:nvCxnSpPr>
        <p:spPr>
          <a:xfrm rot="10800000">
            <a:off x="5183124" y="1000025"/>
            <a:ext cx="233400" cy="75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7" name="Shape 87"/>
          <p:cNvCxnSpPr>
            <a:endCxn id="78" idx="2"/>
          </p:cNvCxnSpPr>
          <p:nvPr/>
        </p:nvCxnSpPr>
        <p:spPr>
          <a:xfrm flipH="1" rot="10800000">
            <a:off x="5865374" y="1301525"/>
            <a:ext cx="881999" cy="5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" name="Shape 88"/>
          <p:cNvCxnSpPr>
            <a:stCxn id="72" idx="3"/>
            <a:endCxn id="79" idx="1"/>
          </p:cNvCxnSpPr>
          <p:nvPr/>
        </p:nvCxnSpPr>
        <p:spPr>
          <a:xfrm>
            <a:off x="5909124" y="1973825"/>
            <a:ext cx="944099" cy="5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" name="Shape 89"/>
          <p:cNvCxnSpPr>
            <a:endCxn id="73" idx="0"/>
          </p:cNvCxnSpPr>
          <p:nvPr/>
        </p:nvCxnSpPr>
        <p:spPr>
          <a:xfrm>
            <a:off x="4760674" y="2930100"/>
            <a:ext cx="798900" cy="41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" name="Shape 90"/>
          <p:cNvCxnSpPr>
            <a:stCxn id="73" idx="2"/>
            <a:endCxn id="75" idx="0"/>
          </p:cNvCxnSpPr>
          <p:nvPr/>
        </p:nvCxnSpPr>
        <p:spPr>
          <a:xfrm>
            <a:off x="5559574" y="3780900"/>
            <a:ext cx="45600" cy="78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1" name="Shape 91"/>
          <p:cNvCxnSpPr>
            <a:stCxn id="73" idx="3"/>
            <a:endCxn id="76" idx="1"/>
          </p:cNvCxnSpPr>
          <p:nvPr/>
        </p:nvCxnSpPr>
        <p:spPr>
          <a:xfrm>
            <a:off x="6368674" y="3562800"/>
            <a:ext cx="717000" cy="21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METHODOLOGY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latin typeface="Shadows Into Light"/>
                <a:ea typeface="Shadows Into Light"/>
                <a:cs typeface="Shadows Into Light"/>
                <a:sym typeface="Shadows Into Light"/>
              </a:rPr>
              <a:t>EXPLORING IDEAS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3575525" y="2501200"/>
            <a:ext cx="13097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FOCUS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940650" y="1762887"/>
            <a:ext cx="9851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FLOW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723950" y="3344700"/>
            <a:ext cx="16355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STRUGGLE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2000150" y="2860800"/>
            <a:ext cx="11657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FAMILY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591950" y="4568875"/>
            <a:ext cx="20264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SOCIAL MEDIA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7085575" y="3558225"/>
            <a:ext cx="1440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/>
              <a:t>ADHD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447950" y="563875"/>
            <a:ext cx="1440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MASTERY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839575" y="865325"/>
            <a:ext cx="16812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AUTONOMY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853150" y="1806425"/>
            <a:ext cx="1536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PURPOSE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44675" y="2642575"/>
            <a:ext cx="1245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HEARTH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139250" y="3780900"/>
            <a:ext cx="1536900" cy="78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WORKING PARENTS</a:t>
            </a:r>
          </a:p>
        </p:txBody>
      </p:sp>
      <p:cxnSp>
        <p:nvCxnSpPr>
          <p:cNvPr id="109" name="Shape 109"/>
          <p:cNvCxnSpPr>
            <a:stCxn id="98" idx="1"/>
            <a:endCxn id="101" idx="3"/>
          </p:cNvCxnSpPr>
          <p:nvPr/>
        </p:nvCxnSpPr>
        <p:spPr>
          <a:xfrm flipH="1">
            <a:off x="3166025" y="2719300"/>
            <a:ext cx="409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0" name="Shape 110"/>
          <p:cNvCxnSpPr>
            <a:stCxn id="101" idx="2"/>
            <a:endCxn id="108" idx="0"/>
          </p:cNvCxnSpPr>
          <p:nvPr/>
        </p:nvCxnSpPr>
        <p:spPr>
          <a:xfrm flipH="1">
            <a:off x="1907749" y="3297000"/>
            <a:ext cx="675300" cy="48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1" name="Shape 111"/>
          <p:cNvCxnSpPr>
            <a:stCxn id="101" idx="1"/>
            <a:endCxn id="107" idx="3"/>
          </p:cNvCxnSpPr>
          <p:nvPr/>
        </p:nvCxnSpPr>
        <p:spPr>
          <a:xfrm rot="10800000">
            <a:off x="1590650" y="2860800"/>
            <a:ext cx="409500" cy="21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2" name="Shape 112"/>
          <p:cNvCxnSpPr>
            <a:stCxn id="98" idx="0"/>
          </p:cNvCxnSpPr>
          <p:nvPr/>
        </p:nvCxnSpPr>
        <p:spPr>
          <a:xfrm flipH="1" rot="10800000">
            <a:off x="4230425" y="2174800"/>
            <a:ext cx="985200" cy="32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3" name="Shape 113"/>
          <p:cNvCxnSpPr>
            <a:stCxn id="99" idx="0"/>
            <a:endCxn id="104" idx="2"/>
          </p:cNvCxnSpPr>
          <p:nvPr/>
        </p:nvCxnSpPr>
        <p:spPr>
          <a:xfrm rot="10800000">
            <a:off x="5168349" y="999987"/>
            <a:ext cx="264900" cy="76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" name="Shape 114"/>
          <p:cNvCxnSpPr>
            <a:endCxn id="105" idx="2"/>
          </p:cNvCxnSpPr>
          <p:nvPr/>
        </p:nvCxnSpPr>
        <p:spPr>
          <a:xfrm flipH="1" rot="10800000">
            <a:off x="5798175" y="1301525"/>
            <a:ext cx="882000" cy="5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5" name="Shape 115"/>
          <p:cNvCxnSpPr>
            <a:stCxn id="99" idx="3"/>
          </p:cNvCxnSpPr>
          <p:nvPr/>
        </p:nvCxnSpPr>
        <p:spPr>
          <a:xfrm>
            <a:off x="5925849" y="1980987"/>
            <a:ext cx="1013699" cy="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6" name="Shape 116"/>
          <p:cNvCxnSpPr>
            <a:endCxn id="100" idx="0"/>
          </p:cNvCxnSpPr>
          <p:nvPr/>
        </p:nvCxnSpPr>
        <p:spPr>
          <a:xfrm>
            <a:off x="4806749" y="2961900"/>
            <a:ext cx="735000" cy="38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7" name="Shape 117"/>
          <p:cNvCxnSpPr>
            <a:stCxn id="100" idx="2"/>
            <a:endCxn id="102" idx="0"/>
          </p:cNvCxnSpPr>
          <p:nvPr/>
        </p:nvCxnSpPr>
        <p:spPr>
          <a:xfrm>
            <a:off x="5541749" y="3780900"/>
            <a:ext cx="63300" cy="78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8" name="Shape 118"/>
          <p:cNvCxnSpPr>
            <a:stCxn id="100" idx="3"/>
            <a:endCxn id="103" idx="1"/>
          </p:cNvCxnSpPr>
          <p:nvPr/>
        </p:nvCxnSpPr>
        <p:spPr>
          <a:xfrm>
            <a:off x="6359549" y="3562800"/>
            <a:ext cx="726000" cy="21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423" y="2256275"/>
            <a:ext cx="5263549" cy="25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000">
                <a:latin typeface="Shadows Into Light"/>
                <a:ea typeface="Shadows Into Light"/>
                <a:cs typeface="Shadows Into Light"/>
                <a:sym typeface="Shadows Into Light"/>
              </a:rPr>
              <a:t>NARROWING THE PROBLEM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Disabilities that affect someone’s ability to focus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Chose to interview extreme users:</a:t>
            </a:r>
          </a:p>
          <a:p>
            <a:pPr indent="-355600" lvl="2" marL="1371600" rtl="0">
              <a:spcBef>
                <a:spcPts val="0"/>
              </a:spcBef>
              <a:buSzPct val="100000"/>
              <a:buFont typeface="Ubuntu"/>
              <a:buChar char="●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ADHD</a:t>
            </a:r>
          </a:p>
          <a:p>
            <a:pPr indent="-355600" lvl="2" marL="1371600" rtl="0">
              <a:spcBef>
                <a:spcPts val="0"/>
              </a:spcBef>
              <a:buSzPct val="100000"/>
              <a:buFont typeface="Ubuntu"/>
              <a:buChar char="●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OCD</a:t>
            </a:r>
          </a:p>
          <a:p>
            <a:pPr indent="-355600" lvl="2" marL="1371600" rtl="0">
              <a:spcBef>
                <a:spcPts val="0"/>
              </a:spcBef>
              <a:buSzPct val="100000"/>
              <a:buFont typeface="Ubuntu"/>
              <a:buChar char="●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Autism</a:t>
            </a:r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METHODOLOGY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METHODOLOGY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Shadows Into Light"/>
                <a:ea typeface="Shadows Into Light"/>
                <a:cs typeface="Shadows Into Light"/>
                <a:sym typeface="Shadows Into Light"/>
              </a:rPr>
              <a:t>INTERVIEWING EXTREME USERS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“What would surprise us about the way you handle focus?”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“What frustrates you the most about that?”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“What are some challenges you face on a day-to-day basis that you think most people don’t?”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“Tell us about a strategy you use to stay focused or perform a task.”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Ubuntu"/>
              <a:buChar char="➔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“What are you most proud of about what you’ve learned?”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287" y="995825"/>
            <a:ext cx="6157428" cy="415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We met Lauren, a learning specialist for ADHD at the Office of Accessible Education.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We were were amazed by how strongly she felt about the importance of guidance, encouragement, and a support system for those with ADHD.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